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Poppins Light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Poppins SemiBold"/>
      <p:regular r:id="rId50"/>
      <p:bold r:id="rId51"/>
      <p:italic r:id="rId52"/>
      <p:boldItalic r:id="rId53"/>
    </p:embeddedFont>
    <p:embeddedFont>
      <p:font typeface="Nunito Black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4C339F-DD76-447A-9E0E-1B593477FA58}">
  <a:tblStyle styleId="{3C4C339F-DD76-447A-9E0E-1B593477F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PoppinsLight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Light-italic.fntdata"/><Relationship Id="rId43" Type="http://schemas.openxmlformats.org/officeDocument/2006/relationships/font" Target="fonts/PoppinsLight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Poppi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Nunito-bold.fntdata"/><Relationship Id="rId34" Type="http://schemas.openxmlformats.org/officeDocument/2006/relationships/font" Target="fonts/Nunito-regular.fntdata"/><Relationship Id="rId37" Type="http://schemas.openxmlformats.org/officeDocument/2006/relationships/font" Target="fonts/Nunito-boldItalic.fntdata"/><Relationship Id="rId36" Type="http://schemas.openxmlformats.org/officeDocument/2006/relationships/font" Target="fonts/Nunito-italic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SemiBold-bold.fntdata"/><Relationship Id="rId50" Type="http://schemas.openxmlformats.org/officeDocument/2006/relationships/font" Target="fonts/PoppinsSemiBold-regular.fntdata"/><Relationship Id="rId53" Type="http://schemas.openxmlformats.org/officeDocument/2006/relationships/font" Target="fonts/PoppinsSemiBold-boldItalic.fntdata"/><Relationship Id="rId52" Type="http://schemas.openxmlformats.org/officeDocument/2006/relationships/font" Target="fonts/PoppinsSemiBold-italic.fntdata"/><Relationship Id="rId11" Type="http://schemas.openxmlformats.org/officeDocument/2006/relationships/slide" Target="slides/slide4.xml"/><Relationship Id="rId55" Type="http://schemas.openxmlformats.org/officeDocument/2006/relationships/font" Target="fonts/NunitoBlack-boldItalic.fntdata"/><Relationship Id="rId10" Type="http://schemas.openxmlformats.org/officeDocument/2006/relationships/slide" Target="slides/slide3.xml"/><Relationship Id="rId54" Type="http://schemas.openxmlformats.org/officeDocument/2006/relationships/font" Target="fonts/NunitoBlack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edaireka.id/matchingfund" TargetMode="External"/><Relationship Id="rId3" Type="http://schemas.openxmlformats.org/officeDocument/2006/relationships/hyperlink" Target="https://kedaireka.id/panduan/panduan_matching_fund.pdf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edaireka.id/matchingfund" TargetMode="External"/><Relationship Id="rId3" Type="http://schemas.openxmlformats.org/officeDocument/2006/relationships/hyperlink" Target="https://kedaireka.id/panduan/panduan_matching_fund.pd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4b38cd1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f4b38cd1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d79011ef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d79011ef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d79011ef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d79011ef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0450d053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0450d053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0450d053d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0450d053d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0450cf46a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0450cf46a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these roadmap categories must be applied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0450cf46a_1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0450cf46a_1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these roadmap categories must be applied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d79011eff_25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d79011eff_25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these roadmap categories must be applied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d79011ef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d79011ef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d79011ef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d79011ef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details 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https://kedaireka.id/matchingfund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https://kedaireka.id/panduan/panduan_matching_fund.pdf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d79011eff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d79011eff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details 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https://kedaireka.id/matchingfund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https://kedaireka.id/panduan/panduan_matching_fund.pdf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f4b38cd1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f4b38cd1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d79011eff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d79011eff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d79011eff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dd79011eff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Sample, please modify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0450cf46a_8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0450cf46a_8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that’s a wrap! </a:t>
            </a:r>
            <a:r>
              <a:rPr lang="en">
                <a:solidFill>
                  <a:srgbClr val="363636"/>
                </a:solidFill>
              </a:rPr>
              <a:t> Thank you for your time and attention. See you in the future!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f4b38cd1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f4b38cd1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f4b38cd1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f4b38cd1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f4b38cd19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f4b38cd1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4b38cd19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f4b38cd1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f4b38cd19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f4b38cd19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f4b38cd1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f4b38cd1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f4b38cd1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f4b38cd1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11" Type="http://schemas.openxmlformats.org/officeDocument/2006/relationships/image" Target="../media/image42.png"/><Relationship Id="rId10" Type="http://schemas.openxmlformats.org/officeDocument/2006/relationships/image" Target="../media/image7.pn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jp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://www.liputan6.com/news/read/4248449/kemen-pppa-sediakan-layanan-pengaduan-bagi-perempuan-dan-anak-yang-alami-kekerasan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hyperlink" Target="https://bit.ly/kamitetapad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9.gif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hyperlink" Target="http://34.101.116.82/adm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2F5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52" y="1943722"/>
            <a:ext cx="2242152" cy="6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563500" y="2644500"/>
            <a:ext cx="50859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Novia:  </a:t>
            </a:r>
            <a:r>
              <a:rPr lang="en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Violence App Report</a:t>
            </a:r>
            <a:endParaRPr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Go-to-Market / Sustainability Proposal</a:t>
            </a:r>
            <a:endParaRPr sz="1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4" y="487613"/>
            <a:ext cx="1191788" cy="276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5"/>
          <p:cNvCxnSpPr/>
          <p:nvPr/>
        </p:nvCxnSpPr>
        <p:spPr>
          <a:xfrm>
            <a:off x="1990219" y="437888"/>
            <a:ext cx="0" cy="34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5"/>
          <p:cNvSpPr txBox="1"/>
          <p:nvPr/>
        </p:nvSpPr>
        <p:spPr>
          <a:xfrm>
            <a:off x="2047369" y="377789"/>
            <a:ext cx="886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Capstone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571727" y="4296806"/>
            <a:ext cx="18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 ID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B21-CAP0213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idx="1" type="body"/>
          </p:nvPr>
        </p:nvSpPr>
        <p:spPr>
          <a:xfrm>
            <a:off x="819150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 range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13 - 59</a:t>
            </a:r>
            <a:endParaRPr/>
          </a:p>
        </p:txBody>
      </p:sp>
      <p:sp>
        <p:nvSpPr>
          <p:cNvPr id="381" name="Google Shape;381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Market or Personas</a:t>
            </a:r>
            <a:endParaRPr/>
          </a:p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4606194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Roles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383" name="Google Shape;383;p34"/>
          <p:cNvSpPr txBox="1"/>
          <p:nvPr>
            <p:ph idx="1" type="body"/>
          </p:nvPr>
        </p:nvSpPr>
        <p:spPr>
          <a:xfrm>
            <a:off x="2712672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Profession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384" name="Google Shape;384;p34"/>
          <p:cNvSpPr txBox="1"/>
          <p:nvPr>
            <p:ph idx="1" type="body"/>
          </p:nvPr>
        </p:nvSpPr>
        <p:spPr>
          <a:xfrm>
            <a:off x="6499704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Specific Attributes or likings, hobbies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General</a:t>
            </a:r>
            <a:endParaRPr/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100" y="261025"/>
            <a:ext cx="1767424" cy="17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idx="1" type="body"/>
          </p:nvPr>
        </p:nvSpPr>
        <p:spPr>
          <a:xfrm>
            <a:off x="819150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Purpose-driven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Undang-Undang Nomor 23 Tahun 2003 Tentang Perlindungan Anak</a:t>
            </a:r>
            <a:endParaRPr/>
          </a:p>
        </p:txBody>
      </p:sp>
      <p:sp>
        <p:nvSpPr>
          <p:cNvPr id="391" name="Google Shape;391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your target market needs your solution?</a:t>
            </a:r>
            <a:endParaRPr/>
          </a:p>
        </p:txBody>
      </p:sp>
      <p:sp>
        <p:nvSpPr>
          <p:cNvPr id="392" name="Google Shape;392;p35"/>
          <p:cNvSpPr txBox="1"/>
          <p:nvPr>
            <p:ph idx="2" type="body"/>
          </p:nvPr>
        </p:nvSpPr>
        <p:spPr>
          <a:xfrm>
            <a:off x="4606194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Government reasoning</a:t>
            </a:r>
            <a:endParaRPr b="1"/>
          </a:p>
          <a:p>
            <a:pPr indent="-311150" lvl="0" marL="3429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RPJMN </a:t>
            </a:r>
            <a:endParaRPr/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Peningkatan Kualitas  Anak, Perempuan, dan Pemuda</a:t>
            </a:r>
            <a:endParaRPr/>
          </a:p>
        </p:txBody>
      </p:sp>
      <p:sp>
        <p:nvSpPr>
          <p:cNvPr id="393" name="Google Shape;393;p35"/>
          <p:cNvSpPr txBox="1"/>
          <p:nvPr>
            <p:ph idx="1" type="body"/>
          </p:nvPr>
        </p:nvSpPr>
        <p:spPr>
          <a:xfrm>
            <a:off x="2712672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Data-driven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 are</a:t>
            </a:r>
            <a:r>
              <a:rPr lang="en"/>
              <a:t> more than 11.000 cases of violence against women and children in Indonesia. It means that 6 out of 10 women and child experience sexual violence</a:t>
            </a:r>
            <a:endParaRPr/>
          </a:p>
        </p:txBody>
      </p:sp>
      <p:sp>
        <p:nvSpPr>
          <p:cNvPr id="394" name="Google Shape;394;p35"/>
          <p:cNvSpPr txBox="1"/>
          <p:nvPr>
            <p:ph idx="1" type="body"/>
          </p:nvPr>
        </p:nvSpPr>
        <p:spPr>
          <a:xfrm>
            <a:off x="6499704" y="1990725"/>
            <a:ext cx="1825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Stakeholders related and benefitted from your solutions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Kementerian Pemberdayaan Perempuan dan Perlindungan Anak (Kemen-PPPA)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72775" y="297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similar app</a:t>
            </a:r>
            <a:endParaRPr/>
          </a:p>
        </p:txBody>
      </p:sp>
      <p:pic>
        <p:nvPicPr>
          <p:cNvPr id="400" name="Google Shape;4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50" y="913675"/>
            <a:ext cx="1871425" cy="37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300" y="913675"/>
            <a:ext cx="1871425" cy="37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 txBox="1"/>
          <p:nvPr/>
        </p:nvSpPr>
        <p:spPr>
          <a:xfrm>
            <a:off x="4679150" y="2156100"/>
            <a:ext cx="389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There are only 2 apps that similar to Novia in Google Play Store: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Lapor Kasus (Case Report)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Lapor Kekerasan Kota Semarang (Violence Report Semarang City)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72775" y="297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similar app</a:t>
            </a:r>
            <a:endParaRPr/>
          </a:p>
        </p:txBody>
      </p:sp>
      <p:pic>
        <p:nvPicPr>
          <p:cNvPr id="408" name="Google Shape;4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0" y="913675"/>
            <a:ext cx="1871425" cy="37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50" y="913675"/>
            <a:ext cx="1871425" cy="37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2528400" y="1830813"/>
            <a:ext cx="2211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Lapor Kekerasan Kota Semarang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Only available 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Semarang City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The app is still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buggy, can not log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7066600" y="1938500"/>
            <a:ext cx="1623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Lapor Kasus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Although the app name is case report, there is no reporting feature in this 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819150" y="312200"/>
            <a:ext cx="7505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7" name="Google Shape;417;p38"/>
          <p:cNvGraphicFramePr/>
          <p:nvPr/>
        </p:nvGraphicFramePr>
        <p:xfrm>
          <a:off x="952500" y="90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{3C4C339F-DD76-447A-9E0E-1B593477FA58}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July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August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September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Milestones 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</a:t>
                      </a:r>
                      <a:r>
                        <a:rPr lang="en" sz="1300"/>
                        <a:t>Create form report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system with priority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detection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Launch on public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apps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- 500 downloads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Predict with low,  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medium, and high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priority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Add Google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Analytics to app for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better understanding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of customer behavior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Marketing &amp; Sales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M</a:t>
                      </a:r>
                      <a:r>
                        <a:rPr lang="en" sz="1300"/>
                        <a:t>arket analysis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Register to Google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Play Store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Promote the app to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social media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Promote the app to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social media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Monitor Google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Analytics data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Product Development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Maintenance the app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and server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Do more testing,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usability testing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Refactoring code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Maintenance the app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and server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Collect more dataset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for training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Maintenance the app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and server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type="title"/>
          </p:nvPr>
        </p:nvSpPr>
        <p:spPr>
          <a:xfrm>
            <a:off x="819150" y="499300"/>
            <a:ext cx="7505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3" name="Google Shape;423;p39"/>
          <p:cNvGraphicFramePr/>
          <p:nvPr/>
        </p:nvGraphicFramePr>
        <p:xfrm>
          <a:off x="952500" y="121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{3C4C339F-DD76-447A-9E0E-1B593477FA58}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October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November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December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Milestones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rgbClr val="5E5E5E"/>
                          </a:solidFill>
                        </a:rPr>
                        <a:t>- </a:t>
                      </a:r>
                      <a:r>
                        <a:rPr lang="en" sz="1300"/>
                        <a:t>2000 downloads</a:t>
                      </a:r>
                      <a:br>
                        <a:rPr lang="en" sz="1300"/>
                      </a:br>
                      <a:r>
                        <a:rPr lang="en" sz="1300"/>
                        <a:t>- Chatbot becomes           more interactive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More features,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on admin app such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as sorting and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display user data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- 5000 downloads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New feature,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consultation with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psychologist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3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Marketing &amp; Sales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Promote the app to  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social media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Promote the app to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social media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Promote the app to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social media 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Product Development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- </a:t>
                      </a:r>
                      <a:r>
                        <a:rPr lang="en" sz="1300"/>
                        <a:t>Maintenance the app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and server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-13970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" sz="1300"/>
                        <a:t>Maintenance the app and server</a:t>
                      </a:r>
                      <a:endParaRPr sz="1300"/>
                    </a:p>
                    <a:p>
                      <a:pPr indent="-13970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" sz="1300"/>
                        <a:t>Deploy new admin app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3970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-"/>
                      </a:pPr>
                      <a:r>
                        <a:rPr lang="en" sz="1300"/>
                        <a:t>Maintenance the app and server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819150" y="693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Possible Pilot/Trial on the next 6 months (Timeline, Budgeting)</a:t>
            </a:r>
            <a:endParaRPr/>
          </a:p>
        </p:txBody>
      </p:sp>
      <p:graphicFrame>
        <p:nvGraphicFramePr>
          <p:cNvPr id="429" name="Google Shape;429;p40"/>
          <p:cNvGraphicFramePr/>
          <p:nvPr/>
        </p:nvGraphicFramePr>
        <p:xfrm>
          <a:off x="1202175" y="1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{3C4C339F-DD76-447A-9E0E-1B593477FA58}</a:tableStyleId>
              </a:tblPr>
              <a:tblGrid>
                <a:gridCol w="2246550"/>
                <a:gridCol w="2246550"/>
                <a:gridCol w="2246550"/>
              </a:tblGrid>
              <a:tr h="49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Implementation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Timeline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Budgeting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Launch the app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Rp 20.000.000,-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 Download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July - August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Rp 30.000.000,-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 Download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August </a:t>
                      </a:r>
                      <a:r>
                        <a:rPr lang="en"/>
                        <a:t>- October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Rp 35.000.000,-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5000 Download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October - December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Rp 55.000.000,-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type="title"/>
          </p:nvPr>
        </p:nvSpPr>
        <p:spPr>
          <a:xfrm>
            <a:off x="2173100" y="0"/>
            <a:ext cx="70104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40">
                <a:solidFill>
                  <a:schemeClr val="lt2"/>
                </a:solidFill>
              </a:rPr>
              <a:t>Project Milestones for 2021</a:t>
            </a:r>
            <a:endParaRPr sz="394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40">
                <a:solidFill>
                  <a:schemeClr val="lt2"/>
                </a:solidFill>
              </a:rPr>
              <a:t>(to end of year)</a:t>
            </a:r>
            <a:endParaRPr b="1" sz="1740">
              <a:solidFill>
                <a:schemeClr val="lt2"/>
              </a:solidFill>
            </a:endParaRPr>
          </a:p>
        </p:txBody>
      </p:sp>
      <p:sp>
        <p:nvSpPr>
          <p:cNvPr id="435" name="Google Shape;435;p41"/>
          <p:cNvSpPr/>
          <p:nvPr/>
        </p:nvSpPr>
        <p:spPr>
          <a:xfrm rot="-711236">
            <a:off x="6465750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 flipH="1" rot="711236">
            <a:off x="5181012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1"/>
          <p:cNvSpPr/>
          <p:nvPr/>
        </p:nvSpPr>
        <p:spPr>
          <a:xfrm rot="-711236">
            <a:off x="389993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41"/>
          <p:cNvGrpSpPr/>
          <p:nvPr/>
        </p:nvGrpSpPr>
        <p:grpSpPr>
          <a:xfrm>
            <a:off x="4333100" y="1382072"/>
            <a:ext cx="1712700" cy="1246754"/>
            <a:chOff x="4409300" y="1219942"/>
            <a:chExt cx="1712700" cy="1246754"/>
          </a:xfrm>
        </p:grpSpPr>
        <p:sp>
          <p:nvSpPr>
            <p:cNvPr id="439" name="Google Shape;439;p41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October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- 2000 Downloaded</a:t>
              </a:r>
              <a:b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- Chatbot becomes more interactive</a:t>
              </a:r>
              <a:endParaRPr sz="800">
                <a:solidFill>
                  <a:schemeClr val="dk2"/>
                </a:solidFill>
              </a:endParaRPr>
            </a:p>
          </p:txBody>
        </p:sp>
      </p:grpSp>
      <p:sp>
        <p:nvSpPr>
          <p:cNvPr id="444" name="Google Shape;444;p41"/>
          <p:cNvSpPr/>
          <p:nvPr/>
        </p:nvSpPr>
        <p:spPr>
          <a:xfrm flipH="1" rot="711236">
            <a:off x="260825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41"/>
          <p:cNvGrpSpPr/>
          <p:nvPr/>
        </p:nvGrpSpPr>
        <p:grpSpPr>
          <a:xfrm>
            <a:off x="3076688" y="2683244"/>
            <a:ext cx="1712700" cy="1230715"/>
            <a:chOff x="3021975" y="2541798"/>
            <a:chExt cx="1712700" cy="1230715"/>
          </a:xfrm>
        </p:grpSpPr>
        <p:sp>
          <p:nvSpPr>
            <p:cNvPr id="446" name="Google Shape;446;p41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August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- 500 Downloaded</a:t>
              </a:r>
              <a:b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Predict with low, medium, and high priority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1"/>
          <p:cNvSpPr/>
          <p:nvPr/>
        </p:nvSpPr>
        <p:spPr>
          <a:xfrm rot="-711236">
            <a:off x="1334133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41"/>
          <p:cNvGrpSpPr/>
          <p:nvPr/>
        </p:nvGrpSpPr>
        <p:grpSpPr>
          <a:xfrm>
            <a:off x="5586175" y="2683244"/>
            <a:ext cx="1712700" cy="1230715"/>
            <a:chOff x="5796625" y="2541798"/>
            <a:chExt cx="1712700" cy="1230715"/>
          </a:xfrm>
        </p:grpSpPr>
        <p:sp>
          <p:nvSpPr>
            <p:cNvPr id="453" name="Google Shape;453;p41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December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- 5000 Downloaded</a:t>
              </a:r>
              <a:b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-New feature, consultation with psychologist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41"/>
          <p:cNvSpPr/>
          <p:nvPr/>
        </p:nvSpPr>
        <p:spPr>
          <a:xfrm rot="-711236">
            <a:off x="6465750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 flipH="1" rot="711236">
            <a:off x="5181012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41"/>
          <p:cNvGrpSpPr/>
          <p:nvPr/>
        </p:nvGrpSpPr>
        <p:grpSpPr>
          <a:xfrm>
            <a:off x="1789875" y="1382072"/>
            <a:ext cx="1712700" cy="1246754"/>
            <a:chOff x="1637475" y="1219942"/>
            <a:chExt cx="1712700" cy="1246754"/>
          </a:xfrm>
        </p:grpSpPr>
        <p:sp>
          <p:nvSpPr>
            <p:cNvPr id="461" name="Google Shape;461;p41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July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Create form report system with priority detection</a:t>
              </a:r>
              <a:b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Launch on public apps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type="title"/>
          </p:nvPr>
        </p:nvSpPr>
        <p:spPr>
          <a:xfrm>
            <a:off x="819150" y="440625"/>
            <a:ext cx="7505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Budgeting - 1 - USD 5k / IDR 70m</a:t>
            </a:r>
            <a:endParaRPr/>
          </a:p>
        </p:txBody>
      </p:sp>
      <p:graphicFrame>
        <p:nvGraphicFramePr>
          <p:cNvPr id="471" name="Google Shape;471;p42"/>
          <p:cNvGraphicFramePr/>
          <p:nvPr/>
        </p:nvGraphicFramePr>
        <p:xfrm>
          <a:off x="819150" y="1070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{3C4C339F-DD76-447A-9E0E-1B593477FA58}</a:tableStyleId>
              </a:tblPr>
              <a:tblGrid>
                <a:gridCol w="3040925"/>
                <a:gridCol w="1785075"/>
                <a:gridCol w="2413000"/>
              </a:tblGrid>
              <a:tr h="48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Category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Proportions (max)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Budget (max) in USD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8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Team Salary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r>
                        <a:rPr lang="en" sz="1300"/>
                        <a:t>0%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$1,500 / Rp 21.000.000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4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Research / Operational</a:t>
                      </a:r>
                      <a:endParaRPr sz="13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B</a:t>
                      </a:r>
                      <a:r>
                        <a:rPr lang="en" sz="1200"/>
                        <a:t>uying/renting things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Prototyping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Cloud Infrastructure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Survey/FGD/data collections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Transportation expenses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Additional expenses for external experts, observer, respondents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Productions preparations, tooling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Legalities, patent/copyright registration, product certification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r>
                        <a:rPr lang="en" sz="1300"/>
                        <a:t>0%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$3,500 / Rp 49.000.000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/>
          <p:nvPr>
            <p:ph type="title"/>
          </p:nvPr>
        </p:nvSpPr>
        <p:spPr>
          <a:xfrm>
            <a:off x="819150" y="516825"/>
            <a:ext cx="7505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Budgeting - 2 - USD 10k / IDR 140m</a:t>
            </a:r>
            <a:endParaRPr/>
          </a:p>
        </p:txBody>
      </p:sp>
      <p:graphicFrame>
        <p:nvGraphicFramePr>
          <p:cNvPr id="477" name="Google Shape;477;p43"/>
          <p:cNvGraphicFramePr/>
          <p:nvPr/>
        </p:nvGraphicFramePr>
        <p:xfrm>
          <a:off x="819150" y="1171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{3C4C339F-DD76-447A-9E0E-1B593477FA58}</a:tableStyleId>
              </a:tblPr>
              <a:tblGrid>
                <a:gridCol w="3040925"/>
                <a:gridCol w="1785075"/>
                <a:gridCol w="2413000"/>
              </a:tblGrid>
              <a:tr h="1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Category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Proportions (max)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Budget (max) in USD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1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All aspects covered in Budgeting - 1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50%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$5,000 / Rp 70.000.000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Additional Budget for Team Salary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10%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$1,000 / Rp 14.000.000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Marketing and Sales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</a:t>
                      </a:r>
                      <a:r>
                        <a:rPr lang="en" sz="1300"/>
                        <a:t>%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$500 / Rp 7.000.000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Market research and competitive analysis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</a:t>
                      </a:r>
                      <a:r>
                        <a:rPr lang="en" sz="1300"/>
                        <a:t>%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$500 / Rp 7.000.000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Future Development / R&amp;D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20%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$2,000 / Rp 28.000.000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Other Expenses (taxes, reserves)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10%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$1,000 / Rp 14.000.000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2254"/>
            </a:gs>
            <a:gs pos="0">
              <a:srgbClr val="A2295A"/>
            </a:gs>
            <a:gs pos="19000">
              <a:srgbClr val="782C5D"/>
            </a:gs>
            <a:gs pos="61000">
              <a:srgbClr val="4D2F5F"/>
            </a:gs>
            <a:gs pos="100000">
              <a:srgbClr val="4D2F5F"/>
            </a:gs>
          </a:gsLst>
          <a:lin ang="2700006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1904866" y="1431056"/>
            <a:ext cx="1008600" cy="100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1413900" y="2452085"/>
            <a:ext cx="199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Tassamu Akhsan N.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M1481712 | Machine Learning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4067785" y="1431056"/>
            <a:ext cx="1008600" cy="100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3576818" y="2452085"/>
            <a:ext cx="199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Salomo Hutapea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A0080921 | Mobile Development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6230703" y="1431056"/>
            <a:ext cx="1008600" cy="100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5739737" y="2452085"/>
            <a:ext cx="199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Farhan Deristianto P.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A0050493 | Mobile Development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904866" y="3063836"/>
            <a:ext cx="1008600" cy="100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413900" y="4084865"/>
            <a:ext cx="199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Achmad Rifki R. B.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C2001975 | Cloud Computing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4067785" y="3063836"/>
            <a:ext cx="1008600" cy="100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3576818" y="4084865"/>
            <a:ext cx="199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Marissa Leviani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C0050529 | Cloud Computing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6230703" y="3063836"/>
            <a:ext cx="1008600" cy="100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739737" y="4084865"/>
            <a:ext cx="199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Amyra Sarah Luthvia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M0050535 | Machine Learning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676913" y="391781"/>
            <a:ext cx="17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Meet our</a:t>
            </a:r>
            <a:endParaRPr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3726337" y="775132"/>
            <a:ext cx="1691400" cy="342600"/>
          </a:xfrm>
          <a:prstGeom prst="rect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3576823" y="671025"/>
            <a:ext cx="199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members</a:t>
            </a:r>
            <a:endParaRPr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12502" l="0" r="0" t="12495"/>
          <a:stretch/>
        </p:blipFill>
        <p:spPr>
          <a:xfrm>
            <a:off x="6230794" y="1431056"/>
            <a:ext cx="1008600" cy="10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888" y="3073970"/>
            <a:ext cx="1008600" cy="1008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01" name="Google Shape;201;p26"/>
          <p:cNvGrpSpPr/>
          <p:nvPr/>
        </p:nvGrpSpPr>
        <p:grpSpPr>
          <a:xfrm>
            <a:off x="4773394" y="3782100"/>
            <a:ext cx="302850" cy="302850"/>
            <a:chOff x="6364525" y="5042800"/>
            <a:chExt cx="403800" cy="403800"/>
          </a:xfrm>
        </p:grpSpPr>
        <p:sp>
          <p:nvSpPr>
            <p:cNvPr id="202" name="Google Shape;202;p26"/>
            <p:cNvSpPr/>
            <p:nvPr/>
          </p:nvSpPr>
          <p:spPr>
            <a:xfrm>
              <a:off x="6364525" y="5042800"/>
              <a:ext cx="403800" cy="403800"/>
            </a:xfrm>
            <a:prstGeom prst="ellipse">
              <a:avLst/>
            </a:prstGeom>
            <a:gradFill>
              <a:gsLst>
                <a:gs pos="0">
                  <a:srgbClr val="48BBF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26"/>
            <p:cNvPicPr preferRelativeResize="0"/>
            <p:nvPr/>
          </p:nvPicPr>
          <p:blipFill rotWithShape="1">
            <a:blip r:embed="rId5">
              <a:alphaModFix/>
            </a:blip>
            <a:srcRect b="38548" l="10207" r="11989" t="0"/>
            <a:stretch/>
          </p:blipFill>
          <p:spPr>
            <a:xfrm>
              <a:off x="6441612" y="5149425"/>
              <a:ext cx="249750" cy="19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6"/>
          <p:cNvGrpSpPr/>
          <p:nvPr/>
        </p:nvGrpSpPr>
        <p:grpSpPr>
          <a:xfrm>
            <a:off x="6936487" y="2149948"/>
            <a:ext cx="302850" cy="302850"/>
            <a:chOff x="9248650" y="2866597"/>
            <a:chExt cx="403800" cy="403800"/>
          </a:xfrm>
        </p:grpSpPr>
        <p:sp>
          <p:nvSpPr>
            <p:cNvPr id="205" name="Google Shape;205;p26"/>
            <p:cNvSpPr/>
            <p:nvPr/>
          </p:nvSpPr>
          <p:spPr>
            <a:xfrm>
              <a:off x="9248650" y="2866597"/>
              <a:ext cx="403800" cy="403800"/>
            </a:xfrm>
            <a:prstGeom prst="ellipse">
              <a:avLst/>
            </a:prstGeom>
            <a:gradFill>
              <a:gsLst>
                <a:gs pos="0">
                  <a:srgbClr val="00E98B"/>
                </a:gs>
                <a:gs pos="100000">
                  <a:srgbClr val="07875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82009" y="2889622"/>
              <a:ext cx="337076" cy="337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6"/>
          <p:cNvPicPr preferRelativeResize="0"/>
          <p:nvPr/>
        </p:nvPicPr>
        <p:blipFill rotWithShape="1">
          <a:blip r:embed="rId7">
            <a:alphaModFix/>
          </a:blip>
          <a:srcRect b="54792" l="31272" r="31249" t="20222"/>
          <a:stretch/>
        </p:blipFill>
        <p:spPr>
          <a:xfrm>
            <a:off x="4060729" y="1428150"/>
            <a:ext cx="1023000" cy="10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0906" y="3063844"/>
            <a:ext cx="1008600" cy="10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4869" y="1428150"/>
            <a:ext cx="1008600" cy="102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10">
            <a:alphaModFix/>
          </a:blip>
          <a:srcRect b="34095" l="18674" r="20851" t="5430"/>
          <a:stretch/>
        </p:blipFill>
        <p:spPr>
          <a:xfrm>
            <a:off x="1904869" y="3063844"/>
            <a:ext cx="1008600" cy="1008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1" name="Google Shape;211;p26"/>
          <p:cNvGrpSpPr/>
          <p:nvPr/>
        </p:nvGrpSpPr>
        <p:grpSpPr>
          <a:xfrm>
            <a:off x="6916434" y="3762091"/>
            <a:ext cx="342675" cy="342675"/>
            <a:chOff x="9221912" y="5016122"/>
            <a:chExt cx="456900" cy="456900"/>
          </a:xfrm>
        </p:grpSpPr>
        <p:sp>
          <p:nvSpPr>
            <p:cNvPr id="212" name="Google Shape;212;p26"/>
            <p:cNvSpPr/>
            <p:nvPr/>
          </p:nvSpPr>
          <p:spPr>
            <a:xfrm>
              <a:off x="9248525" y="5042800"/>
              <a:ext cx="403800" cy="403800"/>
            </a:xfrm>
            <a:prstGeom prst="ellipse">
              <a:avLst/>
            </a:prstGeom>
            <a:gradFill>
              <a:gsLst>
                <a:gs pos="0">
                  <a:srgbClr val="FFC982"/>
                </a:gs>
                <a:gs pos="100000">
                  <a:srgbClr val="F58F0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" name="Google Shape;213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221912" y="5016122"/>
              <a:ext cx="456900" cy="45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26"/>
          <p:cNvGrpSpPr/>
          <p:nvPr/>
        </p:nvGrpSpPr>
        <p:grpSpPr>
          <a:xfrm>
            <a:off x="4773487" y="2149948"/>
            <a:ext cx="302850" cy="302850"/>
            <a:chOff x="6364650" y="2866597"/>
            <a:chExt cx="403800" cy="403800"/>
          </a:xfrm>
        </p:grpSpPr>
        <p:sp>
          <p:nvSpPr>
            <p:cNvPr id="215" name="Google Shape;215;p26"/>
            <p:cNvSpPr/>
            <p:nvPr/>
          </p:nvSpPr>
          <p:spPr>
            <a:xfrm>
              <a:off x="6364650" y="2866597"/>
              <a:ext cx="403800" cy="403800"/>
            </a:xfrm>
            <a:prstGeom prst="ellipse">
              <a:avLst/>
            </a:prstGeom>
            <a:gradFill>
              <a:gsLst>
                <a:gs pos="0">
                  <a:srgbClr val="00E98B"/>
                </a:gs>
                <a:gs pos="100000">
                  <a:srgbClr val="07875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4172" y="2889622"/>
              <a:ext cx="337076" cy="337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6"/>
          <p:cNvGrpSpPr/>
          <p:nvPr/>
        </p:nvGrpSpPr>
        <p:grpSpPr>
          <a:xfrm>
            <a:off x="2590622" y="2129416"/>
            <a:ext cx="342675" cy="342675"/>
            <a:chOff x="3454162" y="2839222"/>
            <a:chExt cx="456900" cy="456900"/>
          </a:xfrm>
        </p:grpSpPr>
        <p:sp>
          <p:nvSpPr>
            <p:cNvPr id="218" name="Google Shape;218;p26"/>
            <p:cNvSpPr/>
            <p:nvPr/>
          </p:nvSpPr>
          <p:spPr>
            <a:xfrm>
              <a:off x="3480775" y="2865775"/>
              <a:ext cx="403800" cy="403800"/>
            </a:xfrm>
            <a:prstGeom prst="ellipse">
              <a:avLst/>
            </a:prstGeom>
            <a:gradFill>
              <a:gsLst>
                <a:gs pos="0">
                  <a:srgbClr val="FFC982"/>
                </a:gs>
                <a:gs pos="100000">
                  <a:srgbClr val="F58F0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54162" y="2839222"/>
              <a:ext cx="456900" cy="45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6"/>
          <p:cNvGrpSpPr/>
          <p:nvPr/>
        </p:nvGrpSpPr>
        <p:grpSpPr>
          <a:xfrm>
            <a:off x="2610487" y="3782006"/>
            <a:ext cx="302850" cy="302850"/>
            <a:chOff x="3480650" y="5042675"/>
            <a:chExt cx="403800" cy="403800"/>
          </a:xfrm>
        </p:grpSpPr>
        <p:sp>
          <p:nvSpPr>
            <p:cNvPr id="221" name="Google Shape;221;p26"/>
            <p:cNvSpPr/>
            <p:nvPr/>
          </p:nvSpPr>
          <p:spPr>
            <a:xfrm>
              <a:off x="3480650" y="5042675"/>
              <a:ext cx="403800" cy="403800"/>
            </a:xfrm>
            <a:prstGeom prst="ellipse">
              <a:avLst/>
            </a:prstGeom>
            <a:gradFill>
              <a:gsLst>
                <a:gs pos="0">
                  <a:srgbClr val="48BBF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" name="Google Shape;222;p26"/>
            <p:cNvPicPr preferRelativeResize="0"/>
            <p:nvPr/>
          </p:nvPicPr>
          <p:blipFill rotWithShape="1">
            <a:blip r:embed="rId5">
              <a:alphaModFix/>
            </a:blip>
            <a:srcRect b="38548" l="10207" r="11989" t="0"/>
            <a:stretch/>
          </p:blipFill>
          <p:spPr>
            <a:xfrm>
              <a:off x="3557800" y="5149425"/>
              <a:ext cx="249750" cy="19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6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483" name="Google Shape;483;p44"/>
          <p:cNvSpPr txBox="1"/>
          <p:nvPr>
            <p:ph idx="1" type="body"/>
          </p:nvPr>
        </p:nvSpPr>
        <p:spPr>
          <a:xfrm>
            <a:off x="819150" y="2384775"/>
            <a:ext cx="3682200" cy="20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(proyek): 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Grants (hibah): 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 Loan (pinjaman): 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Rounds of Funding (pembiayaan): Rp 140.000.000</a:t>
            </a:r>
            <a:endParaRPr/>
          </a:p>
        </p:txBody>
      </p:sp>
      <p:sp>
        <p:nvSpPr>
          <p:cNvPr id="484" name="Google Shape;484;p44"/>
          <p:cNvSpPr txBox="1"/>
          <p:nvPr>
            <p:ph idx="1" type="body"/>
          </p:nvPr>
        </p:nvSpPr>
        <p:spPr>
          <a:xfrm>
            <a:off x="4642650" y="2349525"/>
            <a:ext cx="36822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Running with bare-minimum operations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Reducing overhead and unnecessary costs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Reducing travel and miscellaneous expenses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Choose appropriate services and third-party vendors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 txBox="1"/>
          <p:nvPr>
            <p:ph idx="1" type="body"/>
          </p:nvPr>
        </p:nvSpPr>
        <p:spPr>
          <a:xfrm>
            <a:off x="819150" y="1990725"/>
            <a:ext cx="3682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Sources of Income</a:t>
            </a:r>
            <a:endParaRPr b="1"/>
          </a:p>
        </p:txBody>
      </p:sp>
      <p:sp>
        <p:nvSpPr>
          <p:cNvPr id="486" name="Google Shape;486;p44"/>
          <p:cNvSpPr txBox="1"/>
          <p:nvPr>
            <p:ph idx="1" type="body"/>
          </p:nvPr>
        </p:nvSpPr>
        <p:spPr>
          <a:xfrm>
            <a:off x="4642650" y="1924400"/>
            <a:ext cx="3682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Efficiency Priority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5k/10k USD Budgeting, expectations are</a:t>
            </a:r>
            <a:endParaRPr/>
          </a:p>
        </p:txBody>
      </p:sp>
      <p:sp>
        <p:nvSpPr>
          <p:cNvPr id="492" name="Google Shape;492;p45"/>
          <p:cNvSpPr txBox="1"/>
          <p:nvPr>
            <p:ph idx="1" type="body"/>
          </p:nvPr>
        </p:nvSpPr>
        <p:spPr>
          <a:xfrm>
            <a:off x="819150" y="2384775"/>
            <a:ext cx="3682200" cy="20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Runway: 6 months / 0.5 years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Expected Headcount: 6 people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Assets: 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- patent/copyright applications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chemeClr val="dk1"/>
                </a:highlight>
              </a:rPr>
              <a:t>- data: date, time, location, report data 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493" name="Google Shape;493;p45"/>
          <p:cNvSpPr txBox="1"/>
          <p:nvPr>
            <p:ph idx="1" type="body"/>
          </p:nvPr>
        </p:nvSpPr>
        <p:spPr>
          <a:xfrm>
            <a:off x="4642650" y="2349525"/>
            <a:ext cx="36822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Runway: 10 months / 0.83 years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Expected Headcount: 8 people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Market Positioning: 5000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Assets: 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- knowledge / trained persons:  8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- data: insight of violence act in each category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highlight>
                  <a:schemeClr val="dk1"/>
                </a:highlight>
              </a:rPr>
              <a:t>- Website Dashboard to real-time monitor report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494" name="Google Shape;494;p45"/>
          <p:cNvSpPr txBox="1"/>
          <p:nvPr>
            <p:ph idx="1" type="body"/>
          </p:nvPr>
        </p:nvSpPr>
        <p:spPr>
          <a:xfrm>
            <a:off x="819150" y="1990725"/>
            <a:ext cx="3682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5K Funding</a:t>
            </a:r>
            <a:endParaRPr b="1"/>
          </a:p>
        </p:txBody>
      </p:sp>
      <p:sp>
        <p:nvSpPr>
          <p:cNvPr id="495" name="Google Shape;495;p45"/>
          <p:cNvSpPr txBox="1"/>
          <p:nvPr>
            <p:ph idx="1" type="body"/>
          </p:nvPr>
        </p:nvSpPr>
        <p:spPr>
          <a:xfrm>
            <a:off x="4642650" y="1924400"/>
            <a:ext cx="3682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10K Funding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2254"/>
            </a:gs>
            <a:gs pos="0">
              <a:srgbClr val="A2295A"/>
            </a:gs>
            <a:gs pos="19000">
              <a:srgbClr val="782C5D"/>
            </a:gs>
            <a:gs pos="61000">
              <a:srgbClr val="4D2F5F"/>
            </a:gs>
            <a:gs pos="100000">
              <a:srgbClr val="4D2F5F"/>
            </a:gs>
          </a:gsLst>
          <a:lin ang="2700006" scaled="0"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44" y="487613"/>
            <a:ext cx="1191788" cy="276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46"/>
          <p:cNvCxnSpPr/>
          <p:nvPr/>
        </p:nvCxnSpPr>
        <p:spPr>
          <a:xfrm>
            <a:off x="1990219" y="437888"/>
            <a:ext cx="0" cy="34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6"/>
          <p:cNvSpPr txBox="1"/>
          <p:nvPr/>
        </p:nvSpPr>
        <p:spPr>
          <a:xfrm>
            <a:off x="2047369" y="377789"/>
            <a:ext cx="886275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Capstone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4" name="Google Shape;5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54" y="4489303"/>
            <a:ext cx="1109564" cy="30909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6"/>
          <p:cNvSpPr txBox="1"/>
          <p:nvPr/>
        </p:nvSpPr>
        <p:spPr>
          <a:xfrm>
            <a:off x="1814734" y="4403963"/>
            <a:ext cx="1191825" cy="496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 ID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B21-CAP0213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-1" y="1164338"/>
            <a:ext cx="9144000" cy="611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666" y="1949625"/>
            <a:ext cx="2158650" cy="21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0819" y="2138719"/>
            <a:ext cx="1780463" cy="17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2700" y="2138721"/>
            <a:ext cx="1780463" cy="17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7"/>
          <p:cNvGrpSpPr/>
          <p:nvPr/>
        </p:nvGrpSpPr>
        <p:grpSpPr>
          <a:xfrm>
            <a:off x="980396" y="373453"/>
            <a:ext cx="3450150" cy="2149798"/>
            <a:chOff x="1307195" y="497938"/>
            <a:chExt cx="4600200" cy="2866398"/>
          </a:xfrm>
        </p:grpSpPr>
        <p:pic>
          <p:nvPicPr>
            <p:cNvPr id="228" name="Google Shape;22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9571" y="497938"/>
              <a:ext cx="3536800" cy="239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1307195" y="2870835"/>
              <a:ext cx="46002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Percentage of victims of violence who receive right treatment</a:t>
              </a:r>
              <a:endParaRPr b="1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Source: Badan Pusat Statistik</a:t>
              </a:r>
              <a:endParaRPr sz="700">
                <a:solidFill>
                  <a:schemeClr val="dk2"/>
                </a:solidFill>
              </a:endParaRPr>
            </a:p>
          </p:txBody>
        </p:sp>
      </p:grpSp>
      <p:grpSp>
        <p:nvGrpSpPr>
          <p:cNvPr id="230" name="Google Shape;230;p27"/>
          <p:cNvGrpSpPr/>
          <p:nvPr/>
        </p:nvGrpSpPr>
        <p:grpSpPr>
          <a:xfrm>
            <a:off x="4792650" y="1263009"/>
            <a:ext cx="3327102" cy="1136484"/>
            <a:chOff x="6390201" y="1684013"/>
            <a:chExt cx="4436136" cy="1515313"/>
          </a:xfrm>
        </p:grpSpPr>
        <p:pic>
          <p:nvPicPr>
            <p:cNvPr id="231" name="Google Shape;23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37938" y="1684013"/>
              <a:ext cx="4388399" cy="120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7"/>
            <p:cNvSpPr txBox="1"/>
            <p:nvPr/>
          </p:nvSpPr>
          <p:spPr>
            <a:xfrm>
              <a:off x="6390201" y="2870825"/>
              <a:ext cx="19095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Source: Gayatrend.com</a:t>
              </a:r>
              <a:endParaRPr sz="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3" name="Google Shape;233;p27"/>
          <p:cNvGrpSpPr/>
          <p:nvPr/>
        </p:nvGrpSpPr>
        <p:grpSpPr>
          <a:xfrm>
            <a:off x="1252838" y="2586460"/>
            <a:ext cx="3131944" cy="1670521"/>
            <a:chOff x="1670450" y="3448613"/>
            <a:chExt cx="4175926" cy="2227362"/>
          </a:xfrm>
        </p:grpSpPr>
        <p:pic>
          <p:nvPicPr>
            <p:cNvPr id="234" name="Google Shape;23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0450" y="3448613"/>
              <a:ext cx="4174425" cy="196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7"/>
            <p:cNvSpPr txBox="1"/>
            <p:nvPr/>
          </p:nvSpPr>
          <p:spPr>
            <a:xfrm>
              <a:off x="4202076" y="5347475"/>
              <a:ext cx="16443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Source: REPUBLIKA</a:t>
              </a:r>
              <a:endParaRPr sz="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4828453" y="2643609"/>
            <a:ext cx="3608897" cy="2126437"/>
            <a:chOff x="6437937" y="3524813"/>
            <a:chExt cx="4811863" cy="2835250"/>
          </a:xfrm>
        </p:grpSpPr>
        <p:pic>
          <p:nvPicPr>
            <p:cNvPr id="237" name="Google Shape;23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37937" y="3524813"/>
              <a:ext cx="1962875" cy="283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27"/>
            <p:cNvSpPr txBox="1"/>
            <p:nvPr/>
          </p:nvSpPr>
          <p:spPr>
            <a:xfrm>
              <a:off x="8443600" y="5033850"/>
              <a:ext cx="2806200" cy="8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Total cases of violence to women and child; </a:t>
              </a:r>
              <a:endParaRPr b="1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Last update: June 7 2021, 12.45 PM</a:t>
              </a:r>
              <a:endParaRPr b="1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Source: SIMFONI-Kementerian PPPA</a:t>
              </a:r>
              <a:endParaRPr sz="700">
                <a:solidFill>
                  <a:schemeClr val="dk2"/>
                </a:solidFill>
              </a:endParaRPr>
            </a:p>
          </p:txBody>
        </p:sp>
      </p:grpSp>
      <p:sp>
        <p:nvSpPr>
          <p:cNvPr id="239" name="Google Shape;239;p27"/>
          <p:cNvSpPr/>
          <p:nvPr/>
        </p:nvSpPr>
        <p:spPr>
          <a:xfrm>
            <a:off x="0" y="-7387"/>
            <a:ext cx="9144000" cy="5143500"/>
          </a:xfrm>
          <a:prstGeom prst="rect">
            <a:avLst/>
          </a:prstGeom>
          <a:solidFill>
            <a:srgbClr val="FFFFFF">
              <a:alpha val="7318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7"/>
          <p:cNvGrpSpPr/>
          <p:nvPr/>
        </p:nvGrpSpPr>
        <p:grpSpPr>
          <a:xfrm>
            <a:off x="1814570" y="489806"/>
            <a:ext cx="5818949" cy="4152094"/>
            <a:chOff x="2419427" y="653075"/>
            <a:chExt cx="7758598" cy="5536125"/>
          </a:xfrm>
        </p:grpSpPr>
        <p:sp>
          <p:nvSpPr>
            <p:cNvPr id="241" name="Google Shape;241;p27"/>
            <p:cNvSpPr txBox="1"/>
            <p:nvPr/>
          </p:nvSpPr>
          <p:spPr>
            <a:xfrm>
              <a:off x="2419427" y="2198723"/>
              <a:ext cx="3538200" cy="1436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85725">
                <a:srgbClr val="000000">
                  <a:alpha val="1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800">
                  <a:solidFill>
                    <a:srgbClr val="4D2F5F"/>
                  </a:solidFill>
                  <a:latin typeface="Poppins"/>
                  <a:ea typeface="Poppins"/>
                  <a:cs typeface="Poppins"/>
                  <a:sym typeface="Poppins"/>
                </a:rPr>
                <a:t>11.637</a:t>
              </a:r>
              <a:endParaRPr sz="58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" name="Google Shape;242;p27"/>
            <p:cNvSpPr txBox="1"/>
            <p:nvPr/>
          </p:nvSpPr>
          <p:spPr>
            <a:xfrm>
              <a:off x="5957625" y="2491225"/>
              <a:ext cx="42204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D2F5F"/>
                  </a:solidFill>
                  <a:latin typeface="Poppins"/>
                  <a:ea typeface="Poppins"/>
                  <a:cs typeface="Poppins"/>
                  <a:sym typeface="Poppins"/>
                </a:rPr>
                <a:t>total cases of violence against</a:t>
              </a:r>
              <a:endParaRPr sz="1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D2F5F"/>
                  </a:solidFill>
                  <a:latin typeface="Poppins"/>
                  <a:ea typeface="Poppins"/>
                  <a:cs typeface="Poppins"/>
                  <a:sym typeface="Poppins"/>
                </a:rPr>
                <a:t>women and children in </a:t>
              </a:r>
              <a:r>
                <a:rPr lang="en" sz="1500">
                  <a:solidFill>
                    <a:srgbClr val="4D2F5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2020</a:t>
              </a:r>
              <a:endParaRPr sz="1500">
                <a:solidFill>
                  <a:srgbClr val="4D2F5F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243" name="Google Shape;243;p27"/>
            <p:cNvCxnSpPr/>
            <p:nvPr/>
          </p:nvCxnSpPr>
          <p:spPr>
            <a:xfrm>
              <a:off x="4373100" y="3448625"/>
              <a:ext cx="0" cy="639300"/>
            </a:xfrm>
            <a:prstGeom prst="straightConnector1">
              <a:avLst/>
            </a:prstGeom>
            <a:noFill/>
            <a:ln cap="flat" cmpd="sng" w="28575">
              <a:solidFill>
                <a:srgbClr val="F6225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4" name="Google Shape;244;p27"/>
            <p:cNvSpPr txBox="1"/>
            <p:nvPr/>
          </p:nvSpPr>
          <p:spPr>
            <a:xfrm>
              <a:off x="3239850" y="4134375"/>
              <a:ext cx="2266500" cy="1046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60000" dist="85725">
                <a:srgbClr val="000000">
                  <a:alpha val="1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900">
                  <a:solidFill>
                    <a:srgbClr val="F62254"/>
                  </a:solidFill>
                  <a:latin typeface="Poppins"/>
                  <a:ea typeface="Poppins"/>
                  <a:cs typeface="Poppins"/>
                  <a:sym typeface="Poppins"/>
                </a:rPr>
                <a:t>7.191</a:t>
              </a:r>
              <a:endParaRPr sz="3900">
                <a:solidFill>
                  <a:srgbClr val="F6225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5190252" y="4327525"/>
              <a:ext cx="48120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62254"/>
                  </a:solidFill>
                  <a:latin typeface="Poppins"/>
                  <a:ea typeface="Poppins"/>
                  <a:cs typeface="Poppins"/>
                  <a:sym typeface="Poppins"/>
                </a:rPr>
                <a:t>cases or </a:t>
              </a:r>
              <a:r>
                <a:rPr b="1" lang="en" sz="1300">
                  <a:solidFill>
                    <a:srgbClr val="F62254"/>
                  </a:solidFill>
                  <a:latin typeface="Poppins"/>
                  <a:ea typeface="Poppins"/>
                  <a:cs typeface="Poppins"/>
                  <a:sym typeface="Poppins"/>
                </a:rPr>
                <a:t>6 out of 10</a:t>
              </a:r>
              <a:r>
                <a:rPr lang="en" sz="1100">
                  <a:solidFill>
                    <a:srgbClr val="F62254"/>
                  </a:solidFill>
                  <a:latin typeface="Poppins"/>
                  <a:ea typeface="Poppins"/>
                  <a:cs typeface="Poppins"/>
                  <a:sym typeface="Poppins"/>
                </a:rPr>
                <a:t> women and child experience </a:t>
              </a:r>
              <a:r>
                <a:rPr lang="en" sz="1100">
                  <a:solidFill>
                    <a:srgbClr val="F62254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sexual violence</a:t>
              </a:r>
              <a:endParaRPr sz="1100">
                <a:solidFill>
                  <a:srgbClr val="F62254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6" name="Google Shape;246;p27"/>
            <p:cNvSpPr txBox="1"/>
            <p:nvPr/>
          </p:nvSpPr>
          <p:spPr>
            <a:xfrm>
              <a:off x="3199125" y="5634200"/>
              <a:ext cx="57936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Source:</a:t>
              </a:r>
              <a:r>
                <a:rPr lang="en" sz="7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Ministry of Women’s Empowerment and Child Protection</a:t>
              </a:r>
              <a:endParaRPr sz="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of the Republic of Indonesia (Kementerian PPPA)</a:t>
              </a:r>
              <a:endParaRPr sz="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7" name="Google Shape;247;p27"/>
            <p:cNvSpPr txBox="1"/>
            <p:nvPr/>
          </p:nvSpPr>
          <p:spPr>
            <a:xfrm>
              <a:off x="3199125" y="653075"/>
              <a:ext cx="57936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 Indonesia...</a:t>
              </a:r>
              <a:endParaRPr sz="1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/>
        </p:nvSpPr>
        <p:spPr>
          <a:xfrm>
            <a:off x="1298924" y="1354294"/>
            <a:ext cx="6546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The process of reporting from the victims of violence </a:t>
            </a:r>
            <a:endParaRPr sz="1500">
              <a:solidFill>
                <a:srgbClr val="4D2F5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still took a long time to</a:t>
            </a:r>
            <a:endParaRPr sz="1500">
              <a:solidFill>
                <a:srgbClr val="4D2F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1629878" y="2032106"/>
            <a:ext cx="12624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85725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filter</a:t>
            </a:r>
            <a:r>
              <a:rPr lang="en" sz="32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endParaRPr sz="3200">
              <a:solidFill>
                <a:srgbClr val="4D2F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2803706" y="2032106"/>
            <a:ext cx="21477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85725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3B2E8"/>
                </a:solidFill>
                <a:latin typeface="Poppins"/>
                <a:ea typeface="Poppins"/>
                <a:cs typeface="Poppins"/>
                <a:sym typeface="Poppins"/>
              </a:rPr>
              <a:t>prioritize</a:t>
            </a:r>
            <a:r>
              <a:rPr lang="en" sz="3200">
                <a:solidFill>
                  <a:srgbClr val="43B2E8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endParaRPr sz="3200">
              <a:solidFill>
                <a:srgbClr val="43B2E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4849902" y="2032106"/>
            <a:ext cx="26643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85725">
              <a:srgbClr val="000000">
                <a:alpha val="1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62254"/>
                </a:solidFill>
                <a:latin typeface="Poppins"/>
                <a:ea typeface="Poppins"/>
                <a:cs typeface="Poppins"/>
                <a:sym typeface="Poppins"/>
              </a:rPr>
              <a:t>take action</a:t>
            </a:r>
            <a:r>
              <a:rPr lang="en" sz="3200">
                <a:solidFill>
                  <a:srgbClr val="F62254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3200">
              <a:solidFill>
                <a:srgbClr val="F622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0" y="2705925"/>
            <a:ext cx="9144000" cy="24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/>
          </a:blip>
          <a:srcRect b="21984" l="5571" r="0" t="0"/>
          <a:stretch/>
        </p:blipFill>
        <p:spPr>
          <a:xfrm>
            <a:off x="4206713" y="3486680"/>
            <a:ext cx="730500" cy="73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2399344" y="4225650"/>
            <a:ext cx="4345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B2E8"/>
                </a:solidFill>
                <a:latin typeface="Poppins"/>
                <a:ea typeface="Poppins"/>
                <a:cs typeface="Poppins"/>
                <a:sym typeface="Poppins"/>
              </a:rPr>
              <a:t>Ciput Purwianti</a:t>
            </a:r>
            <a:endParaRPr b="1" sz="1200">
              <a:solidFill>
                <a:srgbClr val="43B2E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D2F5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from Ministry of Women’s Empowerment and Child Protection of Indonesia</a:t>
            </a:r>
            <a:endParaRPr sz="800">
              <a:solidFill>
                <a:srgbClr val="4D2F5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D2F5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(Kementerian PPPA)</a:t>
            </a:r>
            <a:endParaRPr sz="800">
              <a:solidFill>
                <a:srgbClr val="4D2F5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1731260" y="2701050"/>
            <a:ext cx="5668039" cy="215513"/>
          </a:xfrm>
          <a:custGeom>
            <a:rect b="b" l="l" r="r" t="t"/>
            <a:pathLst>
              <a:path extrusionOk="0" h="11494" w="300373">
                <a:moveTo>
                  <a:pt x="0" y="0"/>
                </a:moveTo>
                <a:lnTo>
                  <a:pt x="146355" y="0"/>
                </a:lnTo>
                <a:lnTo>
                  <a:pt x="146355" y="11494"/>
                </a:lnTo>
                <a:lnTo>
                  <a:pt x="157658" y="192"/>
                </a:lnTo>
                <a:lnTo>
                  <a:pt x="300373" y="192"/>
                </a:lnTo>
              </a:path>
            </a:pathLst>
          </a:custGeom>
          <a:noFill/>
          <a:ln cap="flat" cmpd="sng" w="28575">
            <a:solidFill>
              <a:srgbClr val="D2D2D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Google Shape;260;p28"/>
          <p:cNvSpPr txBox="1"/>
          <p:nvPr/>
        </p:nvSpPr>
        <p:spPr>
          <a:xfrm>
            <a:off x="4325363" y="311306"/>
            <a:ext cx="379800" cy="11391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480000" dist="152400">
              <a:srgbClr val="000000">
                <a:alpha val="9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62254"/>
                </a:solidFill>
                <a:latin typeface="Nunito Black"/>
                <a:ea typeface="Nunito Black"/>
                <a:cs typeface="Nunito Black"/>
                <a:sym typeface="Nunito Black"/>
              </a:rPr>
              <a:t>“</a:t>
            </a:r>
            <a:endParaRPr sz="6500">
              <a:solidFill>
                <a:srgbClr val="F62254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9"/>
          <p:cNvGrpSpPr/>
          <p:nvPr/>
        </p:nvGrpSpPr>
        <p:grpSpPr>
          <a:xfrm>
            <a:off x="-25" y="37"/>
            <a:ext cx="9144025" cy="1714500"/>
            <a:chOff x="-33" y="49"/>
            <a:chExt cx="12192033" cy="2286000"/>
          </a:xfrm>
        </p:grpSpPr>
        <p:sp>
          <p:nvSpPr>
            <p:cNvPr id="266" name="Google Shape;266;p29"/>
            <p:cNvSpPr/>
            <p:nvPr/>
          </p:nvSpPr>
          <p:spPr>
            <a:xfrm>
              <a:off x="-33" y="49"/>
              <a:ext cx="12192000" cy="228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CFCFC"/>
                </a:gs>
                <a:gs pos="100000">
                  <a:srgbClr val="F6F6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412775" y="917775"/>
              <a:ext cx="2473200" cy="11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4D2F5F"/>
                  </a:solidFill>
                  <a:latin typeface="Poppins"/>
                  <a:ea typeface="Poppins"/>
                  <a:cs typeface="Poppins"/>
                  <a:sym typeface="Poppins"/>
                </a:rPr>
                <a:t>Current</a:t>
              </a:r>
              <a:endParaRPr sz="21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4D2F5F"/>
                  </a:solidFill>
                  <a:latin typeface="Poppins"/>
                  <a:ea typeface="Poppins"/>
                  <a:cs typeface="Poppins"/>
                  <a:sym typeface="Poppins"/>
                </a:rPr>
                <a:t>initiative</a:t>
              </a:r>
              <a:endParaRPr sz="2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68" name="Google Shape;268;p29"/>
            <p:cNvPicPr preferRelativeResize="0"/>
            <p:nvPr/>
          </p:nvPicPr>
          <p:blipFill rotWithShape="1">
            <a:blip r:embed="rId3">
              <a:alphaModFix/>
            </a:blip>
            <a:srcRect b="12847" l="0" r="17293" t="9711"/>
            <a:stretch/>
          </p:blipFill>
          <p:spPr>
            <a:xfrm>
              <a:off x="7505700" y="180975"/>
              <a:ext cx="4686300" cy="199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9"/>
            <p:cNvSpPr txBox="1"/>
            <p:nvPr/>
          </p:nvSpPr>
          <p:spPr>
            <a:xfrm>
              <a:off x="2796100" y="453538"/>
              <a:ext cx="4600200" cy="9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62254"/>
                  </a:solidFill>
                  <a:latin typeface="Poppins"/>
                  <a:ea typeface="Poppins"/>
                  <a:cs typeface="Poppins"/>
                  <a:sym typeface="Poppins"/>
                </a:rPr>
                <a:t>Opening a technical service unit </a:t>
              </a:r>
              <a:r>
                <a:rPr lang="en" sz="1500">
                  <a:solidFill>
                    <a:srgbClr val="F6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 each province or city</a:t>
              </a:r>
              <a:endParaRPr sz="1500">
                <a:solidFill>
                  <a:srgbClr val="F62254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70" name="Google Shape;270;p29"/>
          <p:cNvGrpSpPr/>
          <p:nvPr/>
        </p:nvGrpSpPr>
        <p:grpSpPr>
          <a:xfrm>
            <a:off x="-6" y="1714499"/>
            <a:ext cx="9144000" cy="1714500"/>
            <a:chOff x="-8" y="2285999"/>
            <a:chExt cx="12192000" cy="2286000"/>
          </a:xfrm>
        </p:grpSpPr>
        <p:sp>
          <p:nvSpPr>
            <p:cNvPr id="271" name="Google Shape;271;p29"/>
            <p:cNvSpPr/>
            <p:nvPr/>
          </p:nvSpPr>
          <p:spPr>
            <a:xfrm>
              <a:off x="-8" y="2285999"/>
              <a:ext cx="12192000" cy="228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CFCFC"/>
                </a:gs>
                <a:gs pos="100000">
                  <a:srgbClr val="F6F6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 txBox="1"/>
            <p:nvPr/>
          </p:nvSpPr>
          <p:spPr>
            <a:xfrm>
              <a:off x="5667450" y="2798600"/>
              <a:ext cx="5192100" cy="9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4D2F5F"/>
                  </a:solidFill>
                  <a:latin typeface="Poppins"/>
                  <a:ea typeface="Poppins"/>
                  <a:cs typeface="Poppins"/>
                  <a:sym typeface="Poppins"/>
                </a:rPr>
                <a:t>Create call center / hotline service </a:t>
              </a:r>
              <a:endParaRPr b="1" sz="1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D2F5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to PPPA’s complaint unit</a:t>
              </a:r>
              <a:endParaRPr sz="1500">
                <a:solidFill>
                  <a:srgbClr val="4D2F5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grpSp>
          <p:nvGrpSpPr>
            <p:cNvPr id="273" name="Google Shape;273;p29"/>
            <p:cNvGrpSpPr/>
            <p:nvPr/>
          </p:nvGrpSpPr>
          <p:grpSpPr>
            <a:xfrm>
              <a:off x="1462125" y="2701550"/>
              <a:ext cx="3688225" cy="1465088"/>
              <a:chOff x="564325" y="2714100"/>
              <a:chExt cx="3688225" cy="1465088"/>
            </a:xfrm>
          </p:grpSpPr>
          <p:sp>
            <p:nvSpPr>
              <p:cNvPr id="274" name="Google Shape;274;p29"/>
              <p:cNvSpPr/>
              <p:nvPr/>
            </p:nvSpPr>
            <p:spPr>
              <a:xfrm>
                <a:off x="564335" y="2714100"/>
                <a:ext cx="1291200" cy="1429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C68EC0"/>
                  </a:gs>
                  <a:gs pos="100000">
                    <a:srgbClr val="AC5BA4"/>
                  </a:gs>
                </a:gsLst>
                <a:lin ang="5400012" scaled="0"/>
              </a:gradFill>
              <a:ln>
                <a:noFill/>
              </a:ln>
              <a:effectLst>
                <a:outerShdw blurRad="85725" rotWithShape="0" algn="bl" dir="2580000" dist="47625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1931450" y="2714100"/>
                <a:ext cx="2321100" cy="671700"/>
              </a:xfrm>
              <a:prstGeom prst="roundRect">
                <a:avLst>
                  <a:gd fmla="val 31424" name="adj"/>
                </a:avLst>
              </a:prstGeom>
              <a:gradFill>
                <a:gsLst>
                  <a:gs pos="0">
                    <a:srgbClr val="FFC982"/>
                  </a:gs>
                  <a:gs pos="100000">
                    <a:srgbClr val="F58F09"/>
                  </a:gs>
                </a:gsLst>
                <a:lin ang="5400012" scaled="0"/>
              </a:gradFill>
              <a:ln>
                <a:noFill/>
              </a:ln>
              <a:effectLst>
                <a:outerShdw blurRad="85725" rotWithShape="0" algn="bl" dir="2580000" dist="47625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1931450" y="3472200"/>
                <a:ext cx="2321100" cy="671700"/>
              </a:xfrm>
              <a:prstGeom prst="roundRect">
                <a:avLst>
                  <a:gd fmla="val 29999" name="adj"/>
                </a:avLst>
              </a:prstGeom>
              <a:gradFill>
                <a:gsLst>
                  <a:gs pos="0">
                    <a:srgbClr val="48BBF3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85725" rotWithShape="0" algn="bl" dir="2580000" dist="47625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7" name="Google Shape;277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83850" y="2866214"/>
                <a:ext cx="652150" cy="652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61075" y="2829538"/>
                <a:ext cx="431300" cy="431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" name="Google Shape;279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061075" y="3587638"/>
                <a:ext cx="431300" cy="43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29"/>
              <p:cNvSpPr txBox="1"/>
              <p:nvPr/>
            </p:nvSpPr>
            <p:spPr>
              <a:xfrm>
                <a:off x="564325" y="3399488"/>
                <a:ext cx="1291200" cy="77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SAPA</a:t>
                </a:r>
                <a:endParaRPr b="1"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129</a:t>
                </a:r>
                <a:endParaRPr sz="1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81" name="Google Shape;281;p29"/>
              <p:cNvSpPr txBox="1"/>
              <p:nvPr/>
            </p:nvSpPr>
            <p:spPr>
              <a:xfrm>
                <a:off x="2492375" y="2746925"/>
                <a:ext cx="1760100" cy="6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Hotline 1</a:t>
                </a:r>
                <a:endParaRPr b="1" sz="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0821-2575-1234</a:t>
                </a:r>
                <a:endParaRPr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82" name="Google Shape;282;p29"/>
              <p:cNvSpPr txBox="1"/>
              <p:nvPr/>
            </p:nvSpPr>
            <p:spPr>
              <a:xfrm>
                <a:off x="2492375" y="3489900"/>
                <a:ext cx="1760100" cy="6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Hotline 2</a:t>
                </a:r>
                <a:endParaRPr b="1" sz="7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0811-1922-911</a:t>
                </a:r>
                <a:endParaRPr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283" name="Google Shape;283;p29"/>
          <p:cNvGrpSpPr/>
          <p:nvPr/>
        </p:nvGrpSpPr>
        <p:grpSpPr>
          <a:xfrm>
            <a:off x="-195631" y="3428995"/>
            <a:ext cx="9144000" cy="1799129"/>
            <a:chOff x="-8" y="4459160"/>
            <a:chExt cx="12192000" cy="2398839"/>
          </a:xfrm>
        </p:grpSpPr>
        <p:sp>
          <p:nvSpPr>
            <p:cNvPr id="284" name="Google Shape;284;p29"/>
            <p:cNvSpPr/>
            <p:nvPr/>
          </p:nvSpPr>
          <p:spPr>
            <a:xfrm>
              <a:off x="-8" y="4571999"/>
              <a:ext cx="12192000" cy="22860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CFCFC"/>
                </a:gs>
                <a:gs pos="100000">
                  <a:srgbClr val="F6F6F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 txBox="1"/>
            <p:nvPr/>
          </p:nvSpPr>
          <p:spPr>
            <a:xfrm>
              <a:off x="479423" y="5008100"/>
              <a:ext cx="4805400" cy="9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43B2E8"/>
                  </a:solidFill>
                  <a:latin typeface="Poppins"/>
                  <a:ea typeface="Poppins"/>
                  <a:cs typeface="Poppins"/>
                  <a:sym typeface="Poppins"/>
                </a:rPr>
                <a:t>Online Complaint Form</a:t>
              </a:r>
              <a:endParaRPr b="1" sz="1500">
                <a:solidFill>
                  <a:srgbClr val="43B2E8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B2E8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through Google Forms</a:t>
              </a:r>
              <a:endParaRPr sz="1500">
                <a:solidFill>
                  <a:srgbClr val="43B2E8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286" name="Google Shape;286;p29"/>
            <p:cNvPicPr preferRelativeResize="0"/>
            <p:nvPr/>
          </p:nvPicPr>
          <p:blipFill rotWithShape="1">
            <a:blip r:embed="rId7">
              <a:alphaModFix/>
            </a:blip>
            <a:srcRect b="47905" l="0" r="0" t="0"/>
            <a:stretch/>
          </p:blipFill>
          <p:spPr>
            <a:xfrm>
              <a:off x="7254503" y="4459160"/>
              <a:ext cx="3149297" cy="2210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9"/>
          <p:cNvSpPr/>
          <p:nvPr/>
        </p:nvSpPr>
        <p:spPr>
          <a:xfrm>
            <a:off x="6543675" y="1174463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6654394" y="1246688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/>
          <p:nvPr/>
        </p:nvSpPr>
        <p:spPr>
          <a:xfrm>
            <a:off x="6793688" y="1200244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6815119" y="1300256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6975844" y="1246688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5675681" y="289425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8876081" y="928781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8526038" y="746625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7136569" y="1300256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7322306" y="1318913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7518769" y="1047450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7786650" y="616106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7190138" y="776850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6793688" y="746625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6471450" y="849075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6264281" y="928781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5914238" y="482288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6010669" y="674400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7136569" y="616106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6975844" y="856556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6991913" y="704625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7590984" y="1318913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8144616" y="616106"/>
            <a:ext cx="72300" cy="72300"/>
          </a:xfrm>
          <a:prstGeom prst="ellipse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2118652" y="1008786"/>
            <a:ext cx="34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 is not synchronized with national data center.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4272165" y="2767575"/>
            <a:ext cx="345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These phone number is not toll-free yet.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388322" y="4424700"/>
            <a:ext cx="3547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Looks unconvincing for a government-class institution.</a:t>
            </a:r>
            <a:endParaRPr sz="9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48BBF3"/>
                </a:solidFill>
                <a:latin typeface="Poppins Medium"/>
                <a:ea typeface="Poppins Medium"/>
                <a:cs typeface="Poppins Medium"/>
                <a:sym typeface="Poppins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https://bit.ly/kamitetapada</a:t>
            </a:r>
            <a:r>
              <a:rPr lang="en" sz="900">
                <a:solidFill>
                  <a:srgbClr val="48BBF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900">
              <a:solidFill>
                <a:srgbClr val="48BBF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3" name="Google Shape;313;p29"/>
          <p:cNvSpPr/>
          <p:nvPr/>
        </p:nvSpPr>
        <p:spPr>
          <a:xfrm flipH="1">
            <a:off x="4572000" y="4866525"/>
            <a:ext cx="4572000" cy="276900"/>
          </a:xfrm>
          <a:prstGeom prst="round1Rect">
            <a:avLst>
              <a:gd fmla="val 49242" name="adj"/>
            </a:avLst>
          </a:prstGeom>
          <a:gradFill>
            <a:gsLst>
              <a:gs pos="0">
                <a:srgbClr val="F62254"/>
              </a:gs>
              <a:gs pos="2000">
                <a:srgbClr val="A2295A"/>
              </a:gs>
              <a:gs pos="36000">
                <a:srgbClr val="782C5D"/>
              </a:gs>
              <a:gs pos="100000">
                <a:srgbClr val="4D2F5F"/>
              </a:gs>
            </a:gsLst>
            <a:lin ang="2700006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5661563" y="4843350"/>
            <a:ext cx="345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www.liputan6.com/news/read/4248449/kemen-pppa-sediakan-layanan-pengaduan-bagi-perempuan-dan-anak-yang-alami-kekerasan</a:t>
            </a: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4653866" y="4869244"/>
            <a:ext cx="102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* R E S O U R C 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1762213" y="1676850"/>
            <a:ext cx="1252500" cy="365700"/>
          </a:xfrm>
          <a:prstGeom prst="rect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802463" y="2042469"/>
            <a:ext cx="1539900" cy="365700"/>
          </a:xfrm>
          <a:prstGeom prst="rect">
            <a:avLst/>
          </a:prstGeom>
          <a:solidFill>
            <a:srgbClr val="F6225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 rotWithShape="1">
          <a:blip r:embed="rId3">
            <a:alphaModFix/>
          </a:blip>
          <a:srcRect b="0" l="46063" r="31273" t="0"/>
          <a:stretch/>
        </p:blipFill>
        <p:spPr>
          <a:xfrm>
            <a:off x="4467553" y="2014174"/>
            <a:ext cx="601350" cy="73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 rotWithShape="1">
          <a:blip r:embed="rId3">
            <a:alphaModFix/>
          </a:blip>
          <a:srcRect b="0" l="23401" r="53935" t="0"/>
          <a:stretch/>
        </p:blipFill>
        <p:spPr>
          <a:xfrm>
            <a:off x="3866200" y="2014174"/>
            <a:ext cx="601350" cy="73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 b="0" l="69681" r="23639" t="0"/>
          <a:stretch/>
        </p:blipFill>
        <p:spPr>
          <a:xfrm>
            <a:off x="5094234" y="2014174"/>
            <a:ext cx="177237" cy="73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b="0" l="0" r="77337" t="0"/>
          <a:stretch/>
        </p:blipFill>
        <p:spPr>
          <a:xfrm>
            <a:off x="3245274" y="2014174"/>
            <a:ext cx="601350" cy="73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 b="0" l="77337" r="0" t="0"/>
          <a:stretch/>
        </p:blipFill>
        <p:spPr>
          <a:xfrm>
            <a:off x="5297382" y="2014174"/>
            <a:ext cx="601350" cy="73910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3535088" y="2725238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no-violence app</a:t>
            </a:r>
            <a:endParaRPr sz="700"/>
          </a:p>
        </p:txBody>
      </p:sp>
      <p:sp>
        <p:nvSpPr>
          <p:cNvPr id="328" name="Google Shape;328;p30"/>
          <p:cNvSpPr txBox="1"/>
          <p:nvPr/>
        </p:nvSpPr>
        <p:spPr>
          <a:xfrm>
            <a:off x="57131" y="1577188"/>
            <a:ext cx="3036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friendly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reporting</a:t>
            </a:r>
            <a:r>
              <a:rPr b="1" lang="en" sz="24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 app</a:t>
            </a:r>
            <a:endParaRPr b="1" sz="2400">
              <a:solidFill>
                <a:srgbClr val="4D2F5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4D2F5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D2F5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any inappropriate acts to woman &amp; child using chatbot</a:t>
            </a:r>
            <a:r>
              <a:rPr lang="en" sz="2000">
                <a:solidFill>
                  <a:srgbClr val="48BBF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sz="2000">
              <a:solidFill>
                <a:srgbClr val="48BBF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 b="33612" l="0" r="0" t="0"/>
          <a:stretch/>
        </p:blipFill>
        <p:spPr>
          <a:xfrm>
            <a:off x="5729944" y="1880681"/>
            <a:ext cx="2349131" cy="326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 rotWithShape="1">
          <a:blip r:embed="rId5">
            <a:alphaModFix/>
          </a:blip>
          <a:srcRect b="25606" l="0" r="0" t="0"/>
          <a:stretch/>
        </p:blipFill>
        <p:spPr>
          <a:xfrm>
            <a:off x="3124519" y="706093"/>
            <a:ext cx="2852494" cy="443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/>
          <p:nvPr/>
        </p:nvSpPr>
        <p:spPr>
          <a:xfrm>
            <a:off x="0" y="0"/>
            <a:ext cx="4974600" cy="5143500"/>
          </a:xfrm>
          <a:prstGeom prst="parallelogram">
            <a:avLst>
              <a:gd fmla="val 31484" name="adj"/>
            </a:avLst>
          </a:prstGeom>
          <a:solidFill>
            <a:srgbClr val="4D2F5F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39" y="4486256"/>
            <a:ext cx="1109563" cy="30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334" y="674771"/>
            <a:ext cx="1906181" cy="402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588" y="1879597"/>
            <a:ext cx="1832043" cy="1469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/>
          <p:nvPr/>
        </p:nvSpPr>
        <p:spPr>
          <a:xfrm>
            <a:off x="3257081" y="3250013"/>
            <a:ext cx="8277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5234981" y="758250"/>
            <a:ext cx="306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Our</a:t>
            </a:r>
            <a:r>
              <a:rPr b="1" lang="en" sz="2500">
                <a:solidFill>
                  <a:srgbClr val="4D2F5F"/>
                </a:solidFill>
                <a:latin typeface="Poppins"/>
                <a:ea typeface="Poppins"/>
                <a:cs typeface="Poppins"/>
                <a:sym typeface="Poppins"/>
              </a:rPr>
              <a:t> goals</a:t>
            </a:r>
            <a:endParaRPr sz="2500">
              <a:solidFill>
                <a:srgbClr val="4D2F5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6875419" y="2932850"/>
            <a:ext cx="1420800" cy="142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5234981" y="2932850"/>
            <a:ext cx="1420800" cy="1420800"/>
          </a:xfrm>
          <a:prstGeom prst="ellipse">
            <a:avLst/>
          </a:prstGeom>
          <a:gradFill>
            <a:gsLst>
              <a:gs pos="0">
                <a:srgbClr val="48BBF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 dir="2700000" dist="47625">
              <a:srgbClr val="000000">
                <a:alpha val="1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6874617" y="2935361"/>
            <a:ext cx="1420800" cy="1420800"/>
          </a:xfrm>
          <a:prstGeom prst="ellipse">
            <a:avLst/>
          </a:prstGeom>
          <a:gradFill>
            <a:gsLst>
              <a:gs pos="0">
                <a:srgbClr val="C68EC0"/>
              </a:gs>
              <a:gs pos="100000">
                <a:srgbClr val="AC5BA4"/>
              </a:gs>
            </a:gsLst>
            <a:lin ang="5400700" scaled="0"/>
          </a:gradFill>
          <a:ln>
            <a:noFill/>
          </a:ln>
          <a:effectLst>
            <a:outerShdw blurRad="142875" rotWithShape="0" algn="bl" dir="2700000" dist="47625">
              <a:srgbClr val="000000">
                <a:alpha val="1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6054399" y="1514742"/>
            <a:ext cx="1420800" cy="1420800"/>
          </a:xfrm>
          <a:prstGeom prst="ellipse">
            <a:avLst/>
          </a:prstGeom>
          <a:gradFill>
            <a:gsLst>
              <a:gs pos="0">
                <a:srgbClr val="F62254"/>
              </a:gs>
              <a:gs pos="63000">
                <a:srgbClr val="DD204D"/>
              </a:gs>
              <a:gs pos="100000">
                <a:srgbClr val="C31E45"/>
              </a:gs>
            </a:gsLst>
            <a:lin ang="5400012" scaled="0"/>
          </a:gradFill>
          <a:ln>
            <a:noFill/>
          </a:ln>
          <a:effectLst>
            <a:outerShdw blurRad="142875" rotWithShape="0" algn="bl" dir="2700000" dist="47625">
              <a:srgbClr val="000000">
                <a:alpha val="1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 txBox="1"/>
          <p:nvPr/>
        </p:nvSpPr>
        <p:spPr>
          <a:xfrm>
            <a:off x="6030712" y="1828025"/>
            <a:ext cx="146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faster</a:t>
            </a:r>
            <a:endParaRPr sz="2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5211356" y="3246162"/>
            <a:ext cx="146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smarter</a:t>
            </a:r>
            <a:endParaRPr sz="2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6850969" y="3248656"/>
            <a:ext cx="146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simplify</a:t>
            </a:r>
            <a:endParaRPr sz="2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6030618" y="2247488"/>
            <a:ext cx="146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way to report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5211356" y="3663038"/>
            <a:ext cx="146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system to prioritize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850968" y="3663038"/>
            <a:ext cx="146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bureaucracy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2216531" y="639394"/>
            <a:ext cx="1906200" cy="1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7906" y="428719"/>
            <a:ext cx="2090738" cy="437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2F5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39" y="4486256"/>
            <a:ext cx="1109563" cy="30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234" y="631913"/>
            <a:ext cx="1837500" cy="3879600"/>
          </a:xfrm>
          <a:prstGeom prst="roundRect">
            <a:avLst>
              <a:gd fmla="val 7062" name="adj"/>
            </a:avLst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958" y="855323"/>
            <a:ext cx="1626000" cy="3432900"/>
          </a:xfrm>
          <a:prstGeom prst="roundRect">
            <a:avLst>
              <a:gd fmla="val 7318" name="adj"/>
            </a:avLst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8227" y="855350"/>
            <a:ext cx="1626000" cy="3432900"/>
          </a:xfrm>
          <a:prstGeom prst="roundRect">
            <a:avLst>
              <a:gd fmla="val 7820" name="adj"/>
            </a:avLst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510" y="1053660"/>
            <a:ext cx="1437900" cy="3036000"/>
          </a:xfrm>
          <a:prstGeom prst="roundRect">
            <a:avLst>
              <a:gd fmla="val 8777" name="adj"/>
            </a:avLst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1513" y="1053681"/>
            <a:ext cx="1437900" cy="3036000"/>
          </a:xfrm>
          <a:prstGeom prst="roundRect">
            <a:avLst>
              <a:gd fmla="val 6515" name="adj"/>
            </a:avLst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6698710" y="4408463"/>
            <a:ext cx="20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screenshots</a:t>
            </a:r>
            <a:endParaRPr sz="25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364" name="Google Shape;364;p32"/>
          <p:cNvCxnSpPr/>
          <p:nvPr/>
        </p:nvCxnSpPr>
        <p:spPr>
          <a:xfrm>
            <a:off x="8716950" y="4489913"/>
            <a:ext cx="0" cy="289500"/>
          </a:xfrm>
          <a:prstGeom prst="straightConnector1">
            <a:avLst/>
          </a:prstGeom>
          <a:noFill/>
          <a:ln cap="flat" cmpd="sng" w="38100">
            <a:solidFill>
              <a:srgbClr val="F6225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>
            <a:off x="4137048" y="0"/>
            <a:ext cx="4974600" cy="5143500"/>
          </a:xfrm>
          <a:prstGeom prst="parallelogram">
            <a:avLst>
              <a:gd fmla="val 31484" name="adj"/>
            </a:avLst>
          </a:prstGeom>
          <a:solidFill>
            <a:srgbClr val="553667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0" name="Google Shape;3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8" y="833881"/>
            <a:ext cx="5873198" cy="34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75" y="4486250"/>
            <a:ext cx="1109701" cy="3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1613588" y="4575469"/>
            <a:ext cx="215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43B2E8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http://34.101.116.82/admin</a:t>
            </a:r>
            <a:r>
              <a:rPr lang="en" sz="900" u="sng">
                <a:solidFill>
                  <a:srgbClr val="43B2E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500" u="sng">
              <a:solidFill>
                <a:srgbClr val="43B2E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1591350" y="4403963"/>
            <a:ext cx="255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Administrator website can be accessed at:</a:t>
            </a:r>
            <a:endParaRPr sz="8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6000731" y="1577194"/>
            <a:ext cx="2457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8BBF3"/>
                </a:solidFill>
                <a:latin typeface="Poppins"/>
                <a:ea typeface="Poppins"/>
                <a:cs typeface="Poppins"/>
                <a:sym typeface="Poppins"/>
              </a:rPr>
              <a:t>Administrator</a:t>
            </a:r>
            <a:endParaRPr b="1" sz="2400">
              <a:solidFill>
                <a:srgbClr val="48BB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8BBF3"/>
                </a:solidFill>
                <a:latin typeface="Poppins"/>
                <a:ea typeface="Poppins"/>
                <a:cs typeface="Poppins"/>
                <a:sym typeface="Poppins"/>
              </a:rPr>
              <a:t>website</a:t>
            </a:r>
            <a:endParaRPr b="1" sz="2400">
              <a:solidFill>
                <a:srgbClr val="48BB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Display </a:t>
            </a:r>
            <a:endParaRPr sz="2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reports</a:t>
            </a:r>
            <a:endParaRPr sz="2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database</a:t>
            </a:r>
            <a:r>
              <a:rPr lang="en" sz="2000">
                <a:solidFill>
                  <a:srgbClr val="F6225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sz="2000">
              <a:solidFill>
                <a:srgbClr val="F6225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6103383" y="1439550"/>
            <a:ext cx="989100" cy="82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2254"/>
              </a:gs>
              <a:gs pos="100000">
                <a:srgbClr val="F85578"/>
              </a:gs>
            </a:gsLst>
            <a:lin ang="13500032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